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/Relationships>

</file>

<file path=ppt/media/image1.jpeg>
</file>

<file path=ppt/media/image1.png>
</file>

<file path=ppt/media/image1.tif>
</file>

<file path=ppt/media/image10.jpeg>
</file>

<file path=ppt/media/image2.jpeg>
</file>

<file path=ppt/media/image2.png>
</file>

<file path=ppt/media/image3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4" name="Shape 12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kst tytułowy"/>
          <p:cNvSpPr txBox="1"/>
          <p:nvPr>
            <p:ph type="title"/>
          </p:nvPr>
        </p:nvSpPr>
        <p:spPr>
          <a:xfrm>
            <a:off x="2387600" y="2298700"/>
            <a:ext cx="196215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Tekst tytułowy</a:t>
            </a:r>
          </a:p>
        </p:txBody>
      </p:sp>
      <p:sp>
        <p:nvSpPr>
          <p:cNvPr id="12" name="Treść - poziom 1…"/>
          <p:cNvSpPr txBox="1"/>
          <p:nvPr>
            <p:ph type="body" sz="quarter" idx="1"/>
          </p:nvPr>
        </p:nvSpPr>
        <p:spPr>
          <a:xfrm>
            <a:off x="2387600" y="7073900"/>
            <a:ext cx="196215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Treść - poziom 1</a:t>
            </a:r>
          </a:p>
          <a:p>
            <a:pPr lvl="1"/>
            <a:r>
              <a:t>Treść - poziom 2</a:t>
            </a:r>
          </a:p>
          <a:p>
            <a:pPr lvl="2"/>
            <a:r>
              <a:t>Treść - poziom 3</a:t>
            </a:r>
          </a:p>
          <a:p>
            <a:pPr lvl="3"/>
            <a:r>
              <a:t>Treść - poziom 4</a:t>
            </a:r>
          </a:p>
          <a:p>
            <a:pPr lvl="4"/>
            <a:r>
              <a:t>Treść - poziom 5</a:t>
            </a:r>
          </a:p>
        </p:txBody>
      </p:sp>
      <p:sp>
        <p:nvSpPr>
          <p:cNvPr id="13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y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Janek Jabłonka"/>
          <p:cNvSpPr txBox="1"/>
          <p:nvPr>
            <p:ph type="body" sz="quarter" idx="21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b="1" sz="3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Janek Jabłonka</a:t>
            </a:r>
          </a:p>
        </p:txBody>
      </p:sp>
      <p:sp>
        <p:nvSpPr>
          <p:cNvPr id="94" name="„Wpisz tu cytat.”"/>
          <p:cNvSpPr txBox="1"/>
          <p:nvPr>
            <p:ph type="body" sz="quarter" idx="22"/>
          </p:nvPr>
        </p:nvSpPr>
        <p:spPr>
          <a:xfrm>
            <a:off x="2387600" y="6007100"/>
            <a:ext cx="19621500" cy="952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sz="5600"/>
            </a:lvl1pPr>
          </a:lstStyle>
          <a:p>
            <a:pPr/>
            <a:r>
              <a:t>„Wpisz tu cytat.”</a:t>
            </a:r>
          </a:p>
        </p:txBody>
      </p:sp>
      <p:sp>
        <p:nvSpPr>
          <p:cNvPr id="95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dję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anoramiczne zdjęcie dwóch wioślarzy na szerokiej rzece z ośnieżonymi górami w tle"/>
          <p:cNvSpPr/>
          <p:nvPr>
            <p:ph type="pic" idx="21"/>
          </p:nvPr>
        </p:nvSpPr>
        <p:spPr>
          <a:xfrm>
            <a:off x="-47625" y="-2540000"/>
            <a:ext cx="24479250" cy="16319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Numer slajdu"/>
          <p:cNvSpPr txBox="1"/>
          <p:nvPr>
            <p:ph type="sldNum" sz="quarter" idx="2"/>
          </p:nvPr>
        </p:nvSpPr>
        <p:spPr>
          <a:xfrm>
            <a:off x="11241801" y="8553013"/>
            <a:ext cx="340600" cy="331074"/>
          </a:xfrm>
          <a:prstGeom prst="rect">
            <a:avLst/>
          </a:prstGeom>
        </p:spPr>
        <p:txBody>
          <a:bodyPr lIns="60959" tIns="60959" rIns="60959" bIns="60959" anchor="ctr"/>
          <a:lstStyle>
            <a:lvl1pPr algn="r" defTabSz="1219200"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djęcie (poziom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anoramiczne zdjęcie dwóch wioślarzy na szerokiej rzece z ośnieżonymi górami w tle"/>
          <p:cNvSpPr/>
          <p:nvPr>
            <p:ph type="pic" idx="21"/>
          </p:nvPr>
        </p:nvSpPr>
        <p:spPr>
          <a:xfrm>
            <a:off x="2752725" y="-2489200"/>
            <a:ext cx="18840450" cy="12560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ekst tytułowy"/>
          <p:cNvSpPr txBox="1"/>
          <p:nvPr>
            <p:ph type="title"/>
          </p:nvPr>
        </p:nvSpPr>
        <p:spPr>
          <a:xfrm>
            <a:off x="2387600" y="9448800"/>
            <a:ext cx="196215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Tekst tytułowy</a:t>
            </a:r>
          </a:p>
        </p:txBody>
      </p:sp>
      <p:sp>
        <p:nvSpPr>
          <p:cNvPr id="22" name="Treść - poziom 1…"/>
          <p:cNvSpPr txBox="1"/>
          <p:nvPr>
            <p:ph type="body" sz="quarter" idx="1"/>
          </p:nvPr>
        </p:nvSpPr>
        <p:spPr>
          <a:xfrm>
            <a:off x="2387600" y="11518900"/>
            <a:ext cx="19621500" cy="1714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Treść - poziom 1</a:t>
            </a:r>
          </a:p>
          <a:p>
            <a:pPr lvl="1"/>
            <a:r>
              <a:t>Treść - poziom 2</a:t>
            </a:r>
          </a:p>
          <a:p>
            <a:pPr lvl="2"/>
            <a:r>
              <a:t>Treść - poziom 3</a:t>
            </a:r>
          </a:p>
          <a:p>
            <a:pPr lvl="3"/>
            <a:r>
              <a:t>Treść - poziom 4</a:t>
            </a:r>
          </a:p>
          <a:p>
            <a:pPr lvl="4"/>
            <a:r>
              <a:t>Treść - poziom 5</a:t>
            </a:r>
          </a:p>
        </p:txBody>
      </p:sp>
      <p:sp>
        <p:nvSpPr>
          <p:cNvPr id="23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ytuł — na środk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kst tytułowy"/>
          <p:cNvSpPr txBox="1"/>
          <p:nvPr>
            <p:ph type="title"/>
          </p:nvPr>
        </p:nvSpPr>
        <p:spPr>
          <a:xfrm>
            <a:off x="2387600" y="4533900"/>
            <a:ext cx="19621500" cy="4648200"/>
          </a:xfrm>
          <a:prstGeom prst="rect">
            <a:avLst/>
          </a:prstGeom>
        </p:spPr>
        <p:txBody>
          <a:bodyPr/>
          <a:lstStyle/>
          <a:p>
            <a:pPr/>
            <a:r>
              <a:t>Tekst tytułowy</a:t>
            </a:r>
          </a:p>
        </p:txBody>
      </p:sp>
      <p:sp>
        <p:nvSpPr>
          <p:cNvPr id="31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djęcie (pionow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zerwona łódka zacumowana przy pomoście na rzece z drzewami wzdłuż linii brzegowej i zachmurzonym błękitnym niebem w tle"/>
          <p:cNvSpPr/>
          <p:nvPr>
            <p:ph type="pic" idx="21"/>
          </p:nvPr>
        </p:nvSpPr>
        <p:spPr>
          <a:xfrm>
            <a:off x="12407900" y="-2159000"/>
            <a:ext cx="10337800" cy="155067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ekst tytułowy"/>
          <p:cNvSpPr txBox="1"/>
          <p:nvPr>
            <p:ph type="title"/>
          </p:nvPr>
        </p:nvSpPr>
        <p:spPr>
          <a:xfrm>
            <a:off x="1790700" y="1066800"/>
            <a:ext cx="10007600" cy="56261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Tekst tytułowy</a:t>
            </a:r>
          </a:p>
        </p:txBody>
      </p:sp>
      <p:sp>
        <p:nvSpPr>
          <p:cNvPr id="40" name="Treść - poziom 1…"/>
          <p:cNvSpPr txBox="1"/>
          <p:nvPr>
            <p:ph type="body" sz="quarter" idx="1"/>
          </p:nvPr>
        </p:nvSpPr>
        <p:spPr>
          <a:xfrm>
            <a:off x="1790700" y="7035800"/>
            <a:ext cx="10007600" cy="562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Treść - poziom 1</a:t>
            </a:r>
          </a:p>
          <a:p>
            <a:pPr lvl="1"/>
            <a:r>
              <a:t>Treść - poziom 2</a:t>
            </a:r>
          </a:p>
          <a:p>
            <a:pPr lvl="2"/>
            <a:r>
              <a:t>Treść - poziom 3</a:t>
            </a:r>
          </a:p>
          <a:p>
            <a:pPr lvl="3"/>
            <a:r>
              <a:t>Treść - poziom 4</a:t>
            </a:r>
          </a:p>
          <a:p>
            <a:pPr lvl="4"/>
            <a:r>
              <a:t>Treść - poziom 5</a:t>
            </a:r>
          </a:p>
        </p:txBody>
      </p:sp>
      <p:sp>
        <p:nvSpPr>
          <p:cNvPr id="41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ytuł (na górz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kst tytułow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Tekst tytułowy</a:t>
            </a:r>
          </a:p>
        </p:txBody>
      </p:sp>
      <p:sp>
        <p:nvSpPr>
          <p:cNvPr id="49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ytuł i punk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kst tytułow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Tekst tytułowy</a:t>
            </a:r>
          </a:p>
        </p:txBody>
      </p:sp>
      <p:sp>
        <p:nvSpPr>
          <p:cNvPr id="57" name="Treść - poziom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Treść - poziom 1</a:t>
            </a:r>
          </a:p>
          <a:p>
            <a:pPr lvl="1"/>
            <a:r>
              <a:t>Treść - poziom 2</a:t>
            </a:r>
          </a:p>
          <a:p>
            <a:pPr lvl="2"/>
            <a:r>
              <a:t>Treść - poziom 3</a:t>
            </a:r>
          </a:p>
          <a:p>
            <a:pPr lvl="3"/>
            <a:r>
              <a:t>Treść - poziom 4</a:t>
            </a:r>
          </a:p>
          <a:p>
            <a:pPr lvl="4"/>
            <a:r>
              <a:t>Treść - poziom 5</a:t>
            </a:r>
          </a:p>
        </p:txBody>
      </p:sp>
      <p:sp>
        <p:nvSpPr>
          <p:cNvPr id="58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ytuł i punktory ze zdjęci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Czerwona łódka zacumowana przy pomoście na rzece z drzewami wzdłuż linii brzegowej i zachmurzonym błękitnym niebem w tle"/>
          <p:cNvSpPr/>
          <p:nvPr>
            <p:ph type="pic" idx="21"/>
          </p:nvPr>
        </p:nvSpPr>
        <p:spPr>
          <a:xfrm>
            <a:off x="12496800" y="-1485900"/>
            <a:ext cx="10193867" cy="15290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ekst tytułow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Tekst tytułowy</a:t>
            </a:r>
          </a:p>
        </p:txBody>
      </p:sp>
      <p:sp>
        <p:nvSpPr>
          <p:cNvPr id="67" name="Treść - poziom 1…"/>
          <p:cNvSpPr txBox="1"/>
          <p:nvPr>
            <p:ph type="body" sz="half" idx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pPr/>
            <a:r>
              <a:t>Treść - poziom 1</a:t>
            </a:r>
          </a:p>
          <a:p>
            <a:pPr lvl="1"/>
            <a:r>
              <a:t>Treść - poziom 2</a:t>
            </a:r>
          </a:p>
          <a:p>
            <a:pPr lvl="2"/>
            <a:r>
              <a:t>Treść - poziom 3</a:t>
            </a:r>
          </a:p>
          <a:p>
            <a:pPr lvl="3"/>
            <a:r>
              <a:t>Treść - poziom 4</a:t>
            </a:r>
          </a:p>
          <a:p>
            <a:pPr lvl="4"/>
            <a:r>
              <a:t>Treść - poziom 5</a:t>
            </a:r>
          </a:p>
        </p:txBody>
      </p:sp>
      <p:sp>
        <p:nvSpPr>
          <p:cNvPr id="68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reść - poziom 1…"/>
          <p:cNvSpPr txBox="1"/>
          <p:nvPr>
            <p:ph type="body" idx="1"/>
          </p:nvPr>
        </p:nvSpPr>
        <p:spPr>
          <a:xfrm>
            <a:off x="1790700" y="1790700"/>
            <a:ext cx="20815300" cy="10147300"/>
          </a:xfrm>
          <a:prstGeom prst="rect">
            <a:avLst/>
          </a:prstGeom>
        </p:spPr>
        <p:txBody>
          <a:bodyPr/>
          <a:lstStyle/>
          <a:p>
            <a:pPr/>
            <a:r>
              <a:t>Treść - poziom 1</a:t>
            </a:r>
          </a:p>
          <a:p>
            <a:pPr lvl="1"/>
            <a:r>
              <a:t>Treść - poziom 2</a:t>
            </a:r>
          </a:p>
          <a:p>
            <a:pPr lvl="2"/>
            <a:r>
              <a:t>Treść - poziom 3</a:t>
            </a:r>
          </a:p>
          <a:p>
            <a:pPr lvl="3"/>
            <a:r>
              <a:t>Treść - poziom 4</a:t>
            </a:r>
          </a:p>
          <a:p>
            <a:pPr lvl="4"/>
            <a:r>
              <a:t>Treść - poziom 5</a:t>
            </a:r>
          </a:p>
        </p:txBody>
      </p:sp>
      <p:sp>
        <p:nvSpPr>
          <p:cNvPr id="76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djęcie (3 sztuki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Dziecko patrzące przez lornetkę na ośnieżony górski krajobraz"/>
          <p:cNvSpPr/>
          <p:nvPr>
            <p:ph type="pic" sz="half" idx="21"/>
          </p:nvPr>
        </p:nvSpPr>
        <p:spPr>
          <a:xfrm>
            <a:off x="12344400" y="7112000"/>
            <a:ext cx="10439400" cy="695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Mała skalista wyspa porośnięta trawą, otoczona oceanem, na tle niebieskiego nieba"/>
          <p:cNvSpPr/>
          <p:nvPr>
            <p:ph type="pic" sz="half" idx="22"/>
          </p:nvPr>
        </p:nvSpPr>
        <p:spPr>
          <a:xfrm>
            <a:off x="12407900" y="190500"/>
            <a:ext cx="10363200" cy="6908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Czerwona łódka zacumowana przy pomoście na rzece z drzewami wzdłuż linii brzegowej i zachmurzonym błękitnym niebem w tle"/>
          <p:cNvSpPr/>
          <p:nvPr>
            <p:ph type="pic" idx="23"/>
          </p:nvPr>
        </p:nvSpPr>
        <p:spPr>
          <a:xfrm>
            <a:off x="1583266" y="-1879600"/>
            <a:ext cx="10414001" cy="1562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 tytułowy"/>
          <p:cNvSpPr txBox="1"/>
          <p:nvPr>
            <p:ph type="title"/>
          </p:nvPr>
        </p:nvSpPr>
        <p:spPr>
          <a:xfrm>
            <a:off x="1790700" y="571500"/>
            <a:ext cx="20815300" cy="2984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Tekst tytułowy</a:t>
            </a:r>
          </a:p>
        </p:txBody>
      </p:sp>
      <p:sp>
        <p:nvSpPr>
          <p:cNvPr id="3" name="Treść - poziom 1…"/>
          <p:cNvSpPr txBox="1"/>
          <p:nvPr>
            <p:ph type="body" idx="1"/>
          </p:nvPr>
        </p:nvSpPr>
        <p:spPr>
          <a:xfrm>
            <a:off x="1790700" y="3644900"/>
            <a:ext cx="20815300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Treść - poziom 1</a:t>
            </a:r>
          </a:p>
          <a:p>
            <a:pPr lvl="1"/>
            <a:r>
              <a:t>Treść - poziom 2</a:t>
            </a:r>
          </a:p>
          <a:p>
            <a:pPr lvl="2"/>
            <a:r>
              <a:t>Treść - poziom 3</a:t>
            </a:r>
          </a:p>
          <a:p>
            <a:pPr lvl="3"/>
            <a:r>
              <a:t>Treść - poziom 4</a:t>
            </a:r>
          </a:p>
          <a:p>
            <a:pPr lvl="4"/>
            <a:r>
              <a:t>Treść - poziom 5</a:t>
            </a:r>
          </a:p>
        </p:txBody>
      </p:sp>
      <p:sp>
        <p:nvSpPr>
          <p:cNvPr id="4" name="Numer slajdu"/>
          <p:cNvSpPr txBox="1"/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09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1219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828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2438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30480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3657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4267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4876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5486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e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e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e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Relationship Id="rId3" Type="http://schemas.openxmlformats.org/officeDocument/2006/relationships/hyperlink" Target="mailto:aku@kasiapokrywka.pl" TargetMode="External"/><Relationship Id="rId4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astedGraphic-6.tiff" descr="PastedGraphic-6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0" y="1714500"/>
            <a:ext cx="18288000" cy="10287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Czerwona łódka zacumowana przy pomoście na rzece z drzewami wzdłuż linii brzegowej i zachmurzonym błękitnym niebem w tle" descr="Czerwona łódka zacumowana przy pomoście na rzece z drzewami wzdłuż linii brzegowej i zachmurzonym błękitnym niebem w tl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3017" r="0" b="3017"/>
          <a:stretch>
            <a:fillRect/>
          </a:stretch>
        </p:blipFill>
        <p:spPr>
          <a:xfrm>
            <a:off x="12598400" y="3641951"/>
            <a:ext cx="10007600" cy="8851901"/>
          </a:xfrm>
          <a:prstGeom prst="rect">
            <a:avLst/>
          </a:prstGeom>
        </p:spPr>
      </p:pic>
      <p:sp>
        <p:nvSpPr>
          <p:cNvPr id="154" name="przygotowanie do ivf - jajnik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przygotowanie do ivf - jajniki</a:t>
            </a:r>
          </a:p>
        </p:txBody>
      </p:sp>
      <p:sp>
        <p:nvSpPr>
          <p:cNvPr id="155" name="9-13 d.c. wzmocnienie procesu owulacji,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9-13 d.c. wzmocnienie procesu owulacji,</a:t>
            </a:r>
          </a:p>
          <a:p>
            <a:pPr/>
            <a:r>
              <a:t>wzmacniamy Jing  i Qi, pchamy energię do jajników</a:t>
            </a:r>
          </a:p>
          <a:p>
            <a:pPr/>
            <a:r>
              <a:t>moxa na ren4 (szczupłe, słabo rozwinięte w biodrach panie) (+pm26)</a:t>
            </a:r>
          </a:p>
          <a:p>
            <a:pPr/>
            <a:r>
              <a:t>gb26 (+pm23) </a:t>
            </a:r>
          </a:p>
          <a:p>
            <a:pPr/>
            <a:r>
              <a:t>n13+n18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IMG_8919.jpeg" descr="IMG_8919.jpe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8434" r="0" b="8434"/>
          <a:stretch>
            <a:fillRect/>
          </a:stretch>
        </p:blipFill>
        <p:spPr>
          <a:xfrm>
            <a:off x="12598400" y="3641951"/>
            <a:ext cx="10007600" cy="8851901"/>
          </a:xfrm>
          <a:prstGeom prst="rect">
            <a:avLst/>
          </a:prstGeom>
        </p:spPr>
      </p:pic>
      <p:sp>
        <p:nvSpPr>
          <p:cNvPr id="158" name="przygotowanie do ivf - owulacj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przygotowanie do ivf - owulacja</a:t>
            </a:r>
          </a:p>
        </p:txBody>
      </p:sp>
      <p:sp>
        <p:nvSpPr>
          <p:cNvPr id="159" name="14 d.c. owulacja - pik LH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14 d.c. owulacja - pik LH </a:t>
            </a:r>
          </a:p>
          <a:p>
            <a:pPr/>
            <a:r>
              <a:t>ren4+n13+st28 </a:t>
            </a:r>
          </a:p>
          <a:p>
            <a:pPr/>
            <a:r>
              <a:t>gb41, gb27 (ból okołoowulacyjny)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cartoon-ovary-with-red-hearts.jpg" descr="cartoon-ovary-with-red-hearts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2314" t="0" r="12314" b="0"/>
          <a:stretch>
            <a:fillRect/>
          </a:stretch>
        </p:blipFill>
        <p:spPr>
          <a:xfrm>
            <a:off x="12598400" y="3641951"/>
            <a:ext cx="10007600" cy="8851901"/>
          </a:xfrm>
          <a:prstGeom prst="rect">
            <a:avLst/>
          </a:prstGeom>
        </p:spPr>
      </p:pic>
      <p:sp>
        <p:nvSpPr>
          <p:cNvPr id="162" name="przygotowanie do ivf - faza lutealn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51205">
              <a:defRPr sz="10192"/>
            </a:lvl1pPr>
          </a:lstStyle>
          <a:p>
            <a:pPr/>
            <a:r>
              <a:t>przygotowanie do ivf - faza lutealna</a:t>
            </a:r>
          </a:p>
        </p:txBody>
      </p:sp>
      <p:sp>
        <p:nvSpPr>
          <p:cNvPr id="163" name="po owulacji 15-28 d.c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 owulacji 15-28 d.c. </a:t>
            </a:r>
          </a:p>
          <a:p>
            <a:pPr/>
            <a:r>
              <a:t>PMS - napięcie przedmiesiączkowe: st40, śl6, jg4, gb37</a:t>
            </a:r>
          </a:p>
          <a:p>
            <a:pPr/>
            <a:r>
              <a:t>rozpieranie w piersiach gb41+jc1 </a:t>
            </a:r>
          </a:p>
          <a:p>
            <a:pPr/>
            <a:r>
              <a:t>frustracja: korona szczęścia gb13, du25, st8</a:t>
            </a:r>
          </a:p>
          <a:p>
            <a:pPr/>
            <a:r>
              <a:t>niech pacjentka się rusza, pije wodę, bez alkoholu,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etapy invitr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etapy invitro</a:t>
            </a:r>
          </a:p>
        </p:txBody>
      </p:sp>
      <p:sp>
        <p:nvSpPr>
          <p:cNvPr id="166" name="kwalifikacja do ivf w oparciu o: rezerwę jajnikową (amh), badanie nasienia,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66927" indent="-566927" defTabSz="767715">
              <a:spcBef>
                <a:spcPts val="5400"/>
              </a:spcBef>
              <a:defRPr sz="4836"/>
            </a:pPr>
            <a:r>
              <a:t>kwalifikacja do ivf w oparciu o: rezerwę jajnikową (amh), badanie nasienia, </a:t>
            </a:r>
          </a:p>
          <a:p>
            <a:pPr marL="566927" indent="-566927" defTabSz="767715">
              <a:spcBef>
                <a:spcPts val="5400"/>
              </a:spcBef>
              <a:defRPr sz="4836"/>
            </a:pPr>
            <a:r>
              <a:t>decyzja o stymulacji (krótki lub długi protokół), </a:t>
            </a:r>
          </a:p>
          <a:p>
            <a:pPr marL="566927" indent="-566927" defTabSz="767715">
              <a:spcBef>
                <a:spcPts val="5400"/>
              </a:spcBef>
              <a:defRPr sz="4836"/>
            </a:pPr>
            <a:r>
              <a:t>punkcja - pobranie jajeczek, </a:t>
            </a:r>
          </a:p>
          <a:p>
            <a:pPr marL="566927" indent="-566927" defTabSz="767715">
              <a:spcBef>
                <a:spcPts val="5400"/>
              </a:spcBef>
              <a:defRPr sz="4836"/>
            </a:pPr>
            <a:r>
              <a:t>zapłodnienie pozaustrojowe, </a:t>
            </a:r>
          </a:p>
          <a:p>
            <a:pPr marL="566927" indent="-566927" defTabSz="767715">
              <a:spcBef>
                <a:spcPts val="5400"/>
              </a:spcBef>
              <a:defRPr sz="4836"/>
            </a:pPr>
            <a:r>
              <a:t>podanie zarodka, </a:t>
            </a:r>
          </a:p>
          <a:p>
            <a:pPr marL="566927" indent="-566927" defTabSz="767715">
              <a:spcBef>
                <a:spcPts val="5400"/>
              </a:spcBef>
              <a:defRPr sz="4836"/>
            </a:pPr>
            <a:r>
              <a:t>ciąża.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etapy invitro - stymulacj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etapy invitro - stymulacja</a:t>
            </a:r>
          </a:p>
        </p:txBody>
      </p:sp>
      <p:sp>
        <p:nvSpPr>
          <p:cNvPr id="169" name="polega na wywołaniu super-owulacji - sztuczna faza folikularna. dużo jajeczek (leki takie jak: klomifen, menopur, puregon,orgalutran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66927" indent="-566927" defTabSz="767715">
              <a:spcBef>
                <a:spcPts val="5400"/>
              </a:spcBef>
              <a:defRPr sz="4836"/>
            </a:pPr>
            <a:r>
              <a:t>polega na wywołaniu super-owulacji - sztuczna faza folikularna. dużo jajeczek (leki takie jak: klomifen, menopur, puregon,orgalutran)</a:t>
            </a:r>
          </a:p>
          <a:p>
            <a:pPr marL="566927" indent="-566927" defTabSz="767715">
              <a:spcBef>
                <a:spcPts val="5400"/>
              </a:spcBef>
              <a:defRPr sz="4836"/>
            </a:pPr>
            <a:r>
              <a:t>tonizujemy qi i krew - st25, st28, st30, „morze krwi” st37+st39, kid13 (+kid18), </a:t>
            </a:r>
          </a:p>
          <a:p>
            <a:pPr marL="566927" indent="-566927" defTabSz="767715">
              <a:spcBef>
                <a:spcPts val="5400"/>
              </a:spcBef>
              <a:defRPr sz="4836"/>
            </a:pPr>
            <a:r>
              <a:t>jeśli słaba jakość jajeczek - pracujemy nad nimi dużo wcześniej - 2-3 cykle przed rozpoczęciem stymulacji (suplementacja, zioła, akupunktura) </a:t>
            </a:r>
          </a:p>
          <a:p>
            <a:pPr marL="566927" indent="-566927" defTabSz="767715">
              <a:spcBef>
                <a:spcPts val="5400"/>
              </a:spcBef>
              <a:defRPr sz="4836"/>
            </a:pPr>
            <a:r>
              <a:t>brak stymulacji - brak reakcji na leki, lub powstają torbiele (zablokowanie Dai Mai): gb26, gb41,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Endometriu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Endometrium </a:t>
            </a:r>
          </a:p>
        </p:txBody>
      </p:sp>
      <p:sp>
        <p:nvSpPr>
          <p:cNvPr id="172" name="Macica - pałac dla dziecka / kokonowy pałac - wyściółka. Endometrium powinno mieć grubość 8mm aby zarodek miał dobre warunki zagnieżdżenia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Macica - pałac dla dziecka / kokonowy pałac - wyściółka. Endometrium powinno mieć grubość 8mm aby zarodek miał dobre warunki zagnieżdżenia. </a:t>
            </a:r>
          </a:p>
          <a:p>
            <a:pPr/>
            <a:r>
              <a:t>stymen (DHEA) </a:t>
            </a:r>
          </a:p>
          <a:p>
            <a:pPr/>
            <a:r>
              <a:t>wino czerwone z daktylami, żółtka jajek, </a:t>
            </a:r>
          </a:p>
          <a:p>
            <a:pPr/>
            <a:r>
              <a:t>4 liao, st28, st37+li10,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unkcja - pobranie jajecze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punkcja - pobranie jajeczek</a:t>
            </a:r>
          </a:p>
        </p:txBody>
      </p:sp>
      <p:sp>
        <p:nvSpPr>
          <p:cNvPr id="175" name="+ovitrell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+ovitrelle</a:t>
            </a:r>
          </a:p>
          <a:p>
            <a:pPr/>
            <a:r>
              <a:t>zespół hiperstymulacji jajników (przy amh około 5-7 ng/ml):</a:t>
            </a:r>
          </a:p>
          <a:p>
            <a:pPr/>
            <a:r>
              <a:t>ból, powiększenie jajników, płyn w miednicy, skręt jajnika</a:t>
            </a:r>
          </a:p>
          <a:p>
            <a:pPr/>
            <a:r>
              <a:t>sj6+st34 (można dodać ren12, gb41)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zamrożenie zarodk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zamrożenie zarodka</a:t>
            </a:r>
          </a:p>
        </p:txBody>
      </p:sp>
      <p:sp>
        <p:nvSpPr>
          <p:cNvPr id="178" name="przy hiperstymulacji, lub po długim protokole, gdy transfer jest odroczony, uspokajamy jajniki, ogrzewamy macicę, przeciwdziałamy zastojowi, czekając na kriotransfer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przy hiperstymulacji, lub po długim protokole, gdy transfer jest odroczony, uspokajamy jajniki, ogrzewamy macicę, przeciwdziałamy zastojowi, czekając na kriotransfer.  </a:t>
            </a:r>
          </a:p>
          <a:p>
            <a:pPr/>
            <a:r>
              <a:t>liv3+pc6, </a:t>
            </a:r>
          </a:p>
          <a:p>
            <a:pPr/>
            <a:r>
              <a:t>sp6+sp8</a:t>
            </a:r>
          </a:p>
          <a:p>
            <a:pPr/>
            <a:r>
              <a:t>gb41+gb27</a:t>
            </a:r>
          </a:p>
          <a:p>
            <a:pPr/>
            <a:r>
              <a:t>zimno w macicy: moxa na gb30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ransfer zarodk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transfer zarodka</a:t>
            </a:r>
          </a:p>
        </p:txBody>
      </p:sp>
      <p:sp>
        <p:nvSpPr>
          <p:cNvPr id="181" name="w oczekiwaniu na podanie zarodka, relaksujemy i ogrzewamy macicę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 oczekiwaniu na podanie zarodka, relaksujemy i ogrzewamy macicę:</a:t>
            </a:r>
          </a:p>
          <a:p>
            <a:pPr/>
            <a:r>
              <a:t>pierwszy zabieg przed transferem: liv3, pc6, sp8, st29, st36, du20</a:t>
            </a:r>
          </a:p>
          <a:p>
            <a:pPr/>
            <a:r>
              <a:t>drugi zabieg po podaniu zarodka: st36, li4, sp6, sp10 </a:t>
            </a:r>
          </a:p>
          <a:p>
            <a:pPr/>
            <a:r>
              <a:t>yintang / kid1, ht9 / kid9 / ren4+ren14 / liv2+liv14 </a:t>
            </a:r>
          </a:p>
          <a:p>
            <a:pPr/>
            <a:r>
              <a:t>zadanie domowe dla pacjentki: przytulać się, zjeść zupę mocy, wygrzać nogi!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wsparcie ciąż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wsparcie ciąży </a:t>
            </a:r>
          </a:p>
        </p:txBody>
      </p:sp>
      <p:sp>
        <p:nvSpPr>
          <p:cNvPr id="184" name="dobrze robić zabiegi na początku co tydzień, potem co 2 a potem co 3 tygodnie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dobrze robić zabiegi na początku co tydzień, potem co 2 a potem co 3 tygodnie. </a:t>
            </a:r>
          </a:p>
          <a:p>
            <a:pPr/>
            <a:r>
              <a:t>Kid9, du20, st36+li10 </a:t>
            </a:r>
          </a:p>
          <a:p>
            <a:pPr/>
            <a:r>
              <a:t>ren14, st42 </a:t>
            </a:r>
          </a:p>
          <a:p>
            <a:pPr/>
            <a:r>
              <a:t>zupy o smaku kwaśnym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Akupunktura wspierająca proces zapłodnienia invitro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Akupunktura wspierająca proces zapłodnienia invitro</a:t>
            </a:r>
          </a:p>
        </p:txBody>
      </p:sp>
      <p:sp>
        <p:nvSpPr>
          <p:cNvPr id="129" name="Katarzyna Kołodziejczak-Pokrywka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Katarzyna Kołodziejczak-Pokrywka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IMG_2419.JPG" descr="IMG_2419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17277" r="0" b="16383"/>
          <a:stretch>
            <a:fillRect/>
          </a:stretch>
        </p:blipFill>
        <p:spPr>
          <a:xfrm>
            <a:off x="12598400" y="3641951"/>
            <a:ext cx="10007600" cy="8851901"/>
          </a:xfrm>
          <a:prstGeom prst="rect">
            <a:avLst/>
          </a:prstGeom>
        </p:spPr>
      </p:pic>
      <p:sp>
        <p:nvSpPr>
          <p:cNvPr id="187" name="Przypadek nr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Przypadek nr 1 </a:t>
            </a:r>
          </a:p>
        </p:txBody>
      </p:sp>
      <p:sp>
        <p:nvSpPr>
          <p:cNvPr id="188" name="Pacjentka: M.Ś. lat 30 (2015)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Pacjentka: M.Ś. lat 30 (2015) </a:t>
            </a:r>
          </a:p>
          <a:p>
            <a:pPr/>
            <a:r>
              <a:t>Diagnoza TCM: niedobór Yang Nerek i Śledziony</a:t>
            </a:r>
          </a:p>
          <a:p>
            <a:pPr/>
            <a:r>
              <a:t>Diagnoza: PCOS, AMH 5, </a:t>
            </a:r>
          </a:p>
          <a:p>
            <a:pPr/>
            <a:r>
              <a:t>leczenie: ciepła dieta, 9 zabiegów +plus wsparcie przy ivf (plus wsparcie w ciąży i do porodu) </a:t>
            </a:r>
          </a:p>
          <a:p>
            <a:pPr/>
            <a:r>
              <a:t>Wynik: zdrowa dziewczynka z ivf ur naturalnie, karmiona piersią, kolejne 2 dzieci poczęte w cyklach naturalnych.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IMG_2411.JPG" descr="IMG_2411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5774" r="0" b="5774"/>
          <a:stretch>
            <a:fillRect/>
          </a:stretch>
        </p:blipFill>
        <p:spPr>
          <a:xfrm>
            <a:off x="12598400" y="3641951"/>
            <a:ext cx="10007600" cy="8851901"/>
          </a:xfrm>
          <a:prstGeom prst="rect">
            <a:avLst/>
          </a:prstGeom>
        </p:spPr>
      </p:pic>
      <p:sp>
        <p:nvSpPr>
          <p:cNvPr id="191" name="Przypadek nr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Przypadek nr 2</a:t>
            </a:r>
          </a:p>
        </p:txBody>
      </p:sp>
      <p:sp>
        <p:nvSpPr>
          <p:cNvPr id="192" name="Pacjentka: M.A. 30 lat (2019) starania od 2 lat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418845" indent="-418845" defTabSz="800735">
              <a:spcBef>
                <a:spcPts val="5100"/>
              </a:spcBef>
              <a:defRPr sz="3686"/>
            </a:pPr>
            <a:r>
              <a:t>Pacjentka: M.A. 30 lat (2019) starania od 2 lat</a:t>
            </a:r>
          </a:p>
          <a:p>
            <a:pPr marL="418845" indent="-418845" defTabSz="800735">
              <a:spcBef>
                <a:spcPts val="5100"/>
              </a:spcBef>
              <a:defRPr sz="3686"/>
            </a:pPr>
            <a:r>
              <a:t>Diagnoza: insulinooporność, niedoczynność tarczycy, PCOS - cykle 34-56 dni, niedrożne oba jajowody, </a:t>
            </a:r>
          </a:p>
          <a:p>
            <a:pPr marL="418845" indent="-418845" defTabSz="800735">
              <a:spcBef>
                <a:spcPts val="5100"/>
              </a:spcBef>
              <a:defRPr sz="3686"/>
            </a:pPr>
            <a:r>
              <a:t>diagnoza TCM: Niedobór Yang, Wilgoć</a:t>
            </a:r>
          </a:p>
          <a:p>
            <a:pPr marL="418845" indent="-418845" defTabSz="800735">
              <a:spcBef>
                <a:spcPts val="5100"/>
              </a:spcBef>
              <a:defRPr sz="3686"/>
            </a:pPr>
            <a:r>
              <a:t>leczenie: ciepła dieta, niskowęglowodanowa, zabiegi przez 2 miesiące, </a:t>
            </a:r>
          </a:p>
          <a:p>
            <a:pPr marL="418845" indent="-418845" defTabSz="800735">
              <a:spcBef>
                <a:spcPts val="5100"/>
              </a:spcBef>
              <a:defRPr sz="3686"/>
            </a:pPr>
            <a:r>
              <a:t>Wynik: ciąża naturalna, zdrowy syn ur 11.2020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rzypadek nr 2 - c.d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Przypadek nr 2 - c.d.</a:t>
            </a:r>
          </a:p>
        </p:txBody>
      </p:sp>
      <p:sp>
        <p:nvSpPr>
          <p:cNvPr id="195" name="„Pani Kasiu, widziałyśmy się ostatnio na jesień 2019 roku. Odbyłam 9 sesji, po których miałam mieć najbardziej płodne pół roku.…"/>
          <p:cNvSpPr txBox="1"/>
          <p:nvPr/>
        </p:nvSpPr>
        <p:spPr>
          <a:xfrm>
            <a:off x="738610" y="3320977"/>
            <a:ext cx="14143815" cy="9098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lnSpc>
                <a:spcPct val="90000"/>
              </a:lnSpc>
              <a:defRPr i="1" sz="3800">
                <a:latin typeface="Helvetica"/>
                <a:ea typeface="Helvetica"/>
                <a:cs typeface="Helvetica"/>
                <a:sym typeface="Helvetica"/>
              </a:defRPr>
            </a:pPr>
            <a:r>
              <a:t>„Pani Kasiu, widziałyśmy się ostatnio na jesień 2019 roku. Odbyłam 9 sesji, po których miałam mieć najbardziej płodne pół roku. </a:t>
            </a:r>
          </a:p>
          <a:p>
            <a:pPr algn="just">
              <a:lnSpc>
                <a:spcPct val="90000"/>
              </a:lnSpc>
              <a:defRPr i="1" sz="3800">
                <a:latin typeface="Helvetica"/>
                <a:ea typeface="Helvetica"/>
                <a:cs typeface="Helvetica"/>
                <a:sym typeface="Helvetica"/>
              </a:defRPr>
            </a:pPr>
            <a:r>
              <a:t>W międzyczasie badania i diagnoza - niedoczynność tarczycy, insulinooporność, policystyczne jajniki, brak owulacji (leki, zastrzyki), potem niedrożność jajowodów -&gt; invitro. </a:t>
            </a:r>
          </a:p>
          <a:p>
            <a:pPr algn="just">
              <a:lnSpc>
                <a:spcPct val="90000"/>
              </a:lnSpc>
              <a:defRPr i="1" sz="3800">
                <a:latin typeface="Helvetica"/>
                <a:ea typeface="Helvetica"/>
                <a:cs typeface="Helvetica"/>
                <a:sym typeface="Helvetica"/>
              </a:defRPr>
            </a:pPr>
            <a:r>
              <a:t>Zaczęliśmy procedurę. Wszystko zaplanowane, opłacone, czekaliśmy tylko na początek stymulacji, która miała być przesunięta z powodu Covid-19. Smutno mi było, że kolejne miesiące czekania przede mną... i ta niepewność czy się uda...</a:t>
            </a:r>
          </a:p>
          <a:p>
            <a:pPr algn="just">
              <a:lnSpc>
                <a:spcPct val="90000"/>
              </a:lnSpc>
              <a:defRPr i="1" sz="3800">
                <a:latin typeface="Helvetica"/>
                <a:ea typeface="Helvetica"/>
                <a:cs typeface="Helvetica"/>
                <a:sym typeface="Helvetica"/>
              </a:defRPr>
            </a:pPr>
            <a:r>
              <a:t>Podczas rutynowanych badań BETA, wynik pokazał ponad 6tys. </a:t>
            </a:r>
          </a:p>
          <a:p>
            <a:pPr algn="just">
              <a:lnSpc>
                <a:spcPct val="90000"/>
              </a:lnSpc>
              <a:defRPr i="1" sz="3800">
                <a:latin typeface="Helvetica"/>
                <a:ea typeface="Helvetica"/>
                <a:cs typeface="Helvetica"/>
                <a:sym typeface="Helvetica"/>
              </a:defRPr>
            </a:pPr>
            <a:r>
              <a:t>Musiałaby Pani zobaczyć naszą minę </a:t>
            </a:r>
          </a:p>
          <a:p>
            <a:pPr algn="just">
              <a:lnSpc>
                <a:spcPct val="90000"/>
              </a:lnSpc>
              <a:defRPr i="1" sz="38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just">
              <a:lnSpc>
                <a:spcPct val="90000"/>
              </a:lnSpc>
              <a:defRPr i="1" sz="3800">
                <a:latin typeface="Helvetica"/>
                <a:ea typeface="Helvetica"/>
                <a:cs typeface="Helvetica"/>
                <a:sym typeface="Helvetica"/>
              </a:defRPr>
            </a:pPr>
            <a:r>
              <a:t>Dziś 14 tydzień, Dzidzia zdrowa!!! </a:t>
            </a:r>
          </a:p>
          <a:p>
            <a:pPr algn="just">
              <a:lnSpc>
                <a:spcPct val="90000"/>
              </a:lnSpc>
              <a:defRPr i="1" sz="3800">
                <a:latin typeface="Helvetica"/>
                <a:ea typeface="Helvetica"/>
                <a:cs typeface="Helvetica"/>
                <a:sym typeface="Helvetica"/>
              </a:defRPr>
            </a:pPr>
            <a:r>
              <a:t>Bez żadnych leków, zastrzyków, stymulacji, invitro, zmartwień. Po prostu, cud !</a:t>
            </a:r>
          </a:p>
          <a:p>
            <a:pPr algn="just">
              <a:lnSpc>
                <a:spcPct val="90000"/>
              </a:lnSpc>
              <a:defRPr i="1" sz="3800">
                <a:latin typeface="Helvetica"/>
                <a:ea typeface="Helvetica"/>
                <a:cs typeface="Helvetica"/>
                <a:sym typeface="Helvetica"/>
              </a:defRPr>
            </a:pPr>
            <a:r>
              <a:t>Dziękuję za wszystko !! Pani czyni te cuda !!”</a:t>
            </a:r>
          </a:p>
        </p:txBody>
      </p:sp>
      <p:pic>
        <p:nvPicPr>
          <p:cNvPr id="196" name="image_6483441.JPG" descr="image_648344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592597" y="4475688"/>
            <a:ext cx="7395148" cy="55463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rzypadek nr 2 c.d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Przypadek nr 2 c.d. </a:t>
            </a:r>
          </a:p>
        </p:txBody>
      </p:sp>
      <p:sp>
        <p:nvSpPr>
          <p:cNvPr id="199" name="Ponowne starania, pacjentka ma już 34 lata  (2023)…"/>
          <p:cNvSpPr txBox="1"/>
          <p:nvPr>
            <p:ph type="body" idx="1"/>
          </p:nvPr>
        </p:nvSpPr>
        <p:spPr>
          <a:xfrm>
            <a:off x="1790700" y="3644900"/>
            <a:ext cx="21198396" cy="8839200"/>
          </a:xfrm>
          <a:prstGeom prst="rect">
            <a:avLst/>
          </a:prstGeom>
        </p:spPr>
        <p:txBody>
          <a:bodyPr/>
          <a:lstStyle/>
          <a:p>
            <a:pPr/>
            <a:r>
              <a:t>Ponowne starania, pacjentka ma już 34 lata  (2023)</a:t>
            </a:r>
          </a:p>
          <a:p>
            <a:pPr/>
            <a:r>
              <a:t> przebyta ciąża ektopowa w 2022 roku, usunięcie prawego jajowodu.</a:t>
            </a:r>
          </a:p>
          <a:p>
            <a:pPr/>
            <a:r>
              <a:t>Pomimo stymulacji lekami, pęcherzyki robią się na jajniku po stronie nieistniejącego jajowodu. </a:t>
            </a:r>
          </a:p>
          <a:p>
            <a:pPr/>
            <a:r>
              <a:t>Endometrium za cienkie. </a:t>
            </a:r>
          </a:p>
          <a:p>
            <a:pPr/>
            <a:r>
              <a:t>Leczenie: dieta niskowęglowodanowa, zupy, clostybegyt (zalecony ale braki w aptekach), 9 zabiegów, w planach ivf. </a:t>
            </a:r>
          </a:p>
          <a:p>
            <a:pPr/>
            <a:r>
              <a:t>wynik: ciąża naturalna, na dzisiaj serduszko bije i wszystko jest w porządku. 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Z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image_50414337.JPG" descr="image_50414337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069" t="34843" r="0" b="0"/>
          <a:stretch>
            <a:fillRect/>
          </a:stretch>
        </p:blipFill>
        <p:spPr>
          <a:xfrm>
            <a:off x="12598400" y="4258667"/>
            <a:ext cx="9800518" cy="8123441"/>
          </a:xfrm>
          <a:prstGeom prst="rect">
            <a:avLst/>
          </a:prstGeom>
        </p:spPr>
      </p:pic>
      <p:sp>
        <p:nvSpPr>
          <p:cNvPr id="202" name="Przypadek nr 2 - c.d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Przypadek nr 2 - c.d. </a:t>
            </a:r>
          </a:p>
        </p:txBody>
      </p:sp>
      <p:sp>
        <p:nvSpPr>
          <p:cNvPr id="203" name="„Pani Kasiu, znowu ! Znowu, kiedy sporo przeszłam, długo czekałam i znów zwątpiłam w leki, oddałam się Szefowi ☝🏼🙏🏼 i Pani 👑 to znów stał się cud !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536575">
              <a:spcBef>
                <a:spcPts val="100"/>
              </a:spcBef>
              <a:buSzTx/>
              <a:buNone/>
              <a:defRPr i="1" sz="3314">
                <a:latin typeface="Helvetica"/>
                <a:ea typeface="Helvetica"/>
                <a:cs typeface="Helvetica"/>
                <a:sym typeface="Helvetica"/>
              </a:defRPr>
            </a:pPr>
            <a:r>
              <a:t>„Pani Kasiu, znowu ! Znowu, kiedy sporo przeszłam, długo czekałam i znów zwątpiłam w leki, oddałam się Szefowi ☝🏼🙏🏼 i Pani 👑 to znów stał się cud ! </a:t>
            </a:r>
          </a:p>
          <a:p>
            <a:pPr marL="0" indent="0" defTabSz="536575">
              <a:spcBef>
                <a:spcPts val="100"/>
              </a:spcBef>
              <a:buSzTx/>
              <a:buNone/>
              <a:defRPr i="1" sz="3314">
                <a:latin typeface="Helvetica"/>
                <a:ea typeface="Helvetica"/>
                <a:cs typeface="Helvetica"/>
                <a:sym typeface="Helvetica"/>
              </a:defRPr>
            </a:pPr>
            <a:r>
              <a:t>Znów po jednej serii zabiegów - dokładnie po 4 tygodniach od ostatniej wizyty - robię test (tylko z zamysłem by przyspieszyć miesiączkę - bo to tak zawsze działało 🤪), patrzę, a tam DWIE KRESKI ! </a:t>
            </a:r>
          </a:p>
          <a:p>
            <a:pPr marL="0" indent="0" defTabSz="536575">
              <a:spcBef>
                <a:spcPts val="100"/>
              </a:spcBef>
              <a:buSzTx/>
              <a:buNone/>
              <a:defRPr i="1" sz="3314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0" indent="0" defTabSz="536575">
              <a:spcBef>
                <a:spcPts val="100"/>
              </a:spcBef>
              <a:buSzTx/>
              <a:buNone/>
              <a:defRPr i="1" sz="3314">
                <a:latin typeface="Helvetica"/>
                <a:ea typeface="Helvetica"/>
                <a:cs typeface="Helvetica"/>
                <a:sym typeface="Helvetica"/>
              </a:defRPr>
            </a:pPr>
            <a:r>
              <a:t> Brak owulacji, kuracje, leki, zastrzyki, ciąża pozamaciczna, jeden jajowód, policystyczne jajniki są jak widać Pani nie straszne 😎 </a:t>
            </a:r>
          </a:p>
          <a:p>
            <a:pPr marL="0" indent="0" defTabSz="536575">
              <a:spcBef>
                <a:spcPts val="100"/>
              </a:spcBef>
              <a:buSzTx/>
              <a:buNone/>
              <a:defRPr i="1" sz="3314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0" indent="0" defTabSz="536575">
              <a:spcBef>
                <a:spcPts val="100"/>
              </a:spcBef>
              <a:buSzTx/>
              <a:buNone/>
              <a:defRPr i="1" sz="3314">
                <a:latin typeface="Helvetica"/>
                <a:ea typeface="Helvetica"/>
                <a:cs typeface="Helvetica"/>
                <a:sym typeface="Helvetica"/>
              </a:defRPr>
            </a:pPr>
            <a:r>
              <a:t>Jestem strasznie szczęśliwa ! Moje kolejne marzenie się spełnia! Serduszko bije 🤍🕊️ </a:t>
            </a:r>
          </a:p>
          <a:p>
            <a:pPr marL="0" indent="0" defTabSz="536575">
              <a:spcBef>
                <a:spcPts val="100"/>
              </a:spcBef>
              <a:buSzTx/>
              <a:buNone/>
              <a:defRPr i="1" sz="3314">
                <a:latin typeface="Helvetica"/>
                <a:ea typeface="Helvetica"/>
                <a:cs typeface="Helvetica"/>
                <a:sym typeface="Helvetica"/>
              </a:defRPr>
            </a:pPr>
            <a:r>
              <a:t>NASZE kolejne dziecko w drodze”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rzypadek nr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Przypadek nr 3</a:t>
            </a:r>
          </a:p>
        </p:txBody>
      </p:sp>
      <p:sp>
        <p:nvSpPr>
          <p:cNvPr id="206" name="Pacjentka: K.M. 1973 49 lat (2022)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84302" indent="-384302" defTabSz="734694">
              <a:spcBef>
                <a:spcPts val="4700"/>
              </a:spcBef>
              <a:defRPr sz="3382"/>
            </a:pPr>
            <a:r>
              <a:t>Pacjentka: K.M. 1973 49 lat (2022)</a:t>
            </a:r>
          </a:p>
          <a:p>
            <a:pPr marL="384302" indent="-384302" defTabSz="734694">
              <a:spcBef>
                <a:spcPts val="4700"/>
              </a:spcBef>
              <a:defRPr sz="3382"/>
            </a:pPr>
            <a:r>
              <a:t>Diagnoza: długoletnie starania, hiperprolaktynemia, bardzo słabe endometrium, suchość pochwy, atrofia pochwy, brak własnych zarodków, 2x nieudane invitro, uderzenia gorąca.</a:t>
            </a:r>
          </a:p>
          <a:p>
            <a:pPr marL="384302" indent="-384302" defTabSz="734694">
              <a:spcBef>
                <a:spcPts val="4700"/>
              </a:spcBef>
              <a:defRPr sz="3382"/>
            </a:pPr>
            <a:r>
              <a:t>Diagnoza TCM: wznoszące się puste Gorąco, niedobór Yin. </a:t>
            </a:r>
          </a:p>
          <a:p>
            <a:pPr marL="384302" indent="-384302" defTabSz="734694">
              <a:spcBef>
                <a:spcPts val="4700"/>
              </a:spcBef>
              <a:defRPr sz="3382"/>
            </a:pPr>
            <a:r>
              <a:t>leczenie: zabiegi i zioła na Yin. Wsparcie przy transferze.</a:t>
            </a:r>
          </a:p>
          <a:p>
            <a:pPr marL="384302" indent="-384302" defTabSz="734694">
              <a:spcBef>
                <a:spcPts val="4700"/>
              </a:spcBef>
              <a:defRPr sz="3382"/>
            </a:pPr>
            <a:r>
              <a:t>Wynik: udany transfer adoptowanego zarodka, ciąża prawidłowa ale wysokie ciśnienie i skaczące cukry -&gt; wskazane dalsze zabiegi aku</a:t>
            </a:r>
          </a:p>
        </p:txBody>
      </p:sp>
      <p:sp>
        <p:nvSpPr>
          <p:cNvPr id="207" name="„Uczęszczałam do Pani na sesje akupunktury od początku grudnia 2022 do połowy stycznia 2023 w związku z transferem zarodka od dawczyni, który odbył się 17.01.2023r.…"/>
          <p:cNvSpPr txBox="1"/>
          <p:nvPr/>
        </p:nvSpPr>
        <p:spPr>
          <a:xfrm>
            <a:off x="12791918" y="3378199"/>
            <a:ext cx="10286217" cy="939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200"/>
              </a:spcBef>
              <a:defRPr i="1" sz="4300">
                <a:latin typeface="Helvetica"/>
                <a:ea typeface="Helvetica"/>
                <a:cs typeface="Helvetica"/>
                <a:sym typeface="Helvetica"/>
              </a:defRPr>
            </a:pPr>
            <a:r>
              <a:t>„Uczęszczałam do Pani na sesje akupunktury od początku grudnia 2022 do połowy stycznia 2023 w związku z transferem zarodka od dawczyni, który odbył się 17.01.2023r.</a:t>
            </a:r>
          </a:p>
          <a:p>
            <a:pPr algn="l">
              <a:spcBef>
                <a:spcPts val="200"/>
              </a:spcBef>
              <a:defRPr i="1" sz="43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l">
              <a:spcBef>
                <a:spcPts val="200"/>
              </a:spcBef>
              <a:defRPr i="1" sz="4300">
                <a:latin typeface="Helvetica"/>
                <a:ea typeface="Helvetica"/>
                <a:cs typeface="Helvetica"/>
                <a:sym typeface="Helvetica"/>
              </a:defRPr>
            </a:pPr>
            <a:r>
              <a:t>Udało się! Bardzo jestem wdzięczna za Pani pomoc i wiarę w powodzenie :) Jestem w ciąży w 14 tygodniu. Nie pisałam wcześniej, bo czekałam na pierwsze badanie prenatalne. Oczywiście jestem bardzo szczęśliwa, że zostanę mamą i że noszę pod sercem Nowe Życie.”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ekst"/>
          <p:cNvSpPr txBox="1"/>
          <p:nvPr/>
        </p:nvSpPr>
        <p:spPr>
          <a:xfrm>
            <a:off x="12128500" y="6629399"/>
            <a:ext cx="397786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sp>
        <p:nvSpPr>
          <p:cNvPr id="210" name="Tekst"/>
          <p:cNvSpPr txBox="1"/>
          <p:nvPr/>
        </p:nvSpPr>
        <p:spPr>
          <a:xfrm>
            <a:off x="12255500" y="6756399"/>
            <a:ext cx="1270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pic>
        <p:nvPicPr>
          <p:cNvPr id="211" name="34125178-0BC1-42C6-8F42-7B004F49E310 2.JPG" descr="34125178-0BC1-42C6-8F42-7B004F49E310 2.JPG"/>
          <p:cNvPicPr>
            <a:picLocks noChangeAspect="1"/>
          </p:cNvPicPr>
          <p:nvPr/>
        </p:nvPicPr>
        <p:blipFill>
          <a:blip r:embed="rId2">
            <a:extLst/>
          </a:blip>
          <a:srcRect l="381" t="1527" r="0" b="0"/>
          <a:stretch>
            <a:fillRect/>
          </a:stretch>
        </p:blipFill>
        <p:spPr>
          <a:xfrm>
            <a:off x="3523647" y="2283887"/>
            <a:ext cx="8165201" cy="8071283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aku@kasiapokrywka.pl"/>
          <p:cNvSpPr txBox="1"/>
          <p:nvPr/>
        </p:nvSpPr>
        <p:spPr>
          <a:xfrm>
            <a:off x="6404867" y="11025950"/>
            <a:ext cx="11828265" cy="1384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8400">
                <a:latin typeface="Helvetica"/>
                <a:ea typeface="Helvetica"/>
                <a:cs typeface="Helvetica"/>
                <a:sym typeface="Helvetica"/>
                <a:hlinkClick r:id="rId3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3" invalidUrl="" action="" tgtFrame="" tooltip="" history="1" highlightClick="0" endSnd="0"/>
              </a:rPr>
              <a:t>aku@kasiapokrywka.pl</a:t>
            </a:r>
          </a:p>
        </p:txBody>
      </p:sp>
      <p:pic>
        <p:nvPicPr>
          <p:cNvPr id="213" name="akupunktura_kasia_pokrywka_qr.png" descr="akupunktura_kasia_pokrywka_qr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071543" y="2174669"/>
            <a:ext cx="7024976" cy="80712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zym jest niepłodność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czym jest niepłodność</a:t>
            </a:r>
          </a:p>
        </p:txBody>
      </p:sp>
      <p:sp>
        <p:nvSpPr>
          <p:cNvPr id="132" name="projekt „ciąża” wymaga nakładów energii, kobieta pełna qi i krwi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projekt „ciąża” wymaga nakładów energii, kobieta pełna qi i krwi </a:t>
            </a:r>
          </a:p>
          <a:p>
            <a:pPr/>
            <a:r>
              <a:t>płodność w zależności od wieku </a:t>
            </a:r>
          </a:p>
          <a:p>
            <a:pPr/>
            <a:r>
              <a:t>przewlekłe choroby: insulinooporność, niedoczynność tarczycy, </a:t>
            </a:r>
          </a:p>
          <a:p>
            <a:pPr/>
            <a:r>
              <a:t>obciążenie organizmu - brak energii na projekt „ciąża” </a:t>
            </a:r>
          </a:p>
          <a:p>
            <a:pPr/>
            <a:r>
              <a:t>niepłodność idiopatyczna - zawsze jest przyczyna!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Etapy leczenia niepłodnośc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Etapy leczenia niepłodności</a:t>
            </a:r>
          </a:p>
        </p:txBody>
      </p:sp>
      <p:sp>
        <p:nvSpPr>
          <p:cNvPr id="135" name="wizyta u lekarza ginekologa (badanie usg, podstawowe hormony, lekka stymulacja (clostybegyt i ovitrelle), suplementacja fazy lutealnej, monitoring cyklu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wizyta u lekarza ginekologa (badanie usg, podstawowe hormony, lekka stymulacja (clostybegyt i ovitrelle), suplementacja fazy lutealnej, monitoring cyklu</a:t>
            </a:r>
          </a:p>
          <a:p>
            <a:pPr/>
            <a:r>
              <a:t>wizyta w klinice: kwalifikacja do ivf w oparciu o: rezerwę jajnikową (amh), badanie nasienia, decyzja o stymulacji (krótki lub długi protokół), punkcja - pobranie jajeczek, zapłodnienie pozaustrojowe, podanie zarodka, ciąża.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zerwa jajnikowa - AM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Rezerwa jajnikowa - AMH </a:t>
            </a:r>
          </a:p>
        </p:txBody>
      </p:sp>
      <p:sp>
        <p:nvSpPr>
          <p:cNvPr id="138" name="wartość poniżej 0,7 ng/ml - świadczy o niskiej rezerwi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wartość poniżej 0,7 ng/ml - świadczy o niskiej rezerwie </a:t>
            </a:r>
          </a:p>
          <a:p>
            <a:pPr/>
            <a:r>
              <a:t>wartośc prawidłowa 1-3 ng/ml - dla kobiety w wieku rozrodczym </a:t>
            </a:r>
          </a:p>
          <a:p>
            <a:pPr/>
            <a:r>
              <a:t>wartość powyżej - wskazuje na podatność na hiperstymulację</a:t>
            </a:r>
          </a:p>
          <a:p>
            <a:pPr/>
            <a:r>
              <a:t>koenzym q10, mleczko pszczele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rzygotowania do ivf - strategi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przygotowania do ivf - strategia</a:t>
            </a:r>
          </a:p>
        </p:txBody>
      </p:sp>
      <p:sp>
        <p:nvSpPr>
          <p:cNvPr id="141" name="czas! 2-4 cykle - normalizacja cyklu miesiączkowego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czas! 2-4 cykle - normalizacja cyklu miesiączkowego</a:t>
            </a:r>
          </a:p>
          <a:p>
            <a:pPr/>
            <a:r>
              <a:t>diagnostyka różnicowa</a:t>
            </a:r>
          </a:p>
          <a:p>
            <a:pPr/>
            <a:r>
              <a:t>praca z cyklem - miesiączka, budowanie krwi, wzmiacnianie jing i Qi, uspokajanie energii, poruszanie Yang w dół. Metoda małych kroczków, na każdej wizycie coś konkretnego ale nie przytłaczającego. </a:t>
            </a:r>
          </a:p>
          <a:p>
            <a:pPr/>
            <a:r>
              <a:t>dieta, zioła, wiedza i narzędzia dla pacjentki -  jak balansować swoją własną energię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1200px-MenstrualCycle_pl.svg.png" descr="1200px-MenstrualCycle_pl.svg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6216584" y="140637"/>
            <a:ext cx="11950832" cy="134347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rzygotowanie do ivf - miesiączk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84225">
              <a:defRPr sz="10640"/>
            </a:lvl1pPr>
          </a:lstStyle>
          <a:p>
            <a:pPr/>
            <a:r>
              <a:t>przygotowanie do ivf - miesiączka</a:t>
            </a:r>
          </a:p>
        </p:txBody>
      </p:sp>
      <p:sp>
        <p:nvSpPr>
          <p:cNvPr id="146" name="początek cyklu - miesiączka 1-3/5 dni cyklu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423163" indent="-423163" defTabSz="808990">
              <a:spcBef>
                <a:spcPts val="5100"/>
              </a:spcBef>
              <a:defRPr sz="3724"/>
            </a:pPr>
            <a:r>
              <a:t>początek cyklu - miesiączka 1-3/5 dni cyklu </a:t>
            </a:r>
          </a:p>
          <a:p>
            <a:pPr marL="423163" indent="-423163" defTabSz="808990">
              <a:spcBef>
                <a:spcPts val="5100"/>
              </a:spcBef>
              <a:defRPr sz="3724"/>
            </a:pPr>
            <a:r>
              <a:t>zabiegi rozkurczowe: </a:t>
            </a:r>
          </a:p>
          <a:p>
            <a:pPr marL="423163" indent="-423163" defTabSz="808990">
              <a:spcBef>
                <a:spcPts val="5100"/>
              </a:spcBef>
              <a:defRPr sz="3724"/>
            </a:pPr>
            <a:r>
              <a:t>liv2+sp6+bl60</a:t>
            </a:r>
          </a:p>
          <a:p>
            <a:pPr marL="423163" indent="-423163" defTabSz="808990">
              <a:spcBef>
                <a:spcPts val="5100"/>
              </a:spcBef>
              <a:defRPr sz="3724"/>
            </a:pPr>
            <a:r>
              <a:t>sp6+sp8</a:t>
            </a:r>
          </a:p>
          <a:p>
            <a:pPr marL="423163" indent="-423163" defTabSz="808990">
              <a:spcBef>
                <a:spcPts val="5100"/>
              </a:spcBef>
              <a:defRPr sz="3724"/>
            </a:pPr>
            <a:r>
              <a:t>liv3+li4</a:t>
            </a:r>
          </a:p>
          <a:p>
            <a:pPr marL="423163" indent="-423163" defTabSz="808990">
              <a:spcBef>
                <a:spcPts val="5100"/>
              </a:spcBef>
              <a:defRPr sz="3724"/>
            </a:pPr>
            <a:r>
              <a:t>odpoczynek, zwolnienie tempa, ciepłe stopy, zupy, wino daktylowe od 3-5  dnia cyklu</a:t>
            </a:r>
          </a:p>
          <a:p>
            <a:pPr marL="423163" indent="-423163" defTabSz="808990">
              <a:spcBef>
                <a:spcPts val="5100"/>
              </a:spcBef>
              <a:defRPr sz="3724"/>
            </a:pPr>
            <a:r>
              <a:t>obserwacja miesiączki</a:t>
            </a:r>
          </a:p>
        </p:txBody>
      </p:sp>
      <p:pic>
        <p:nvPicPr>
          <p:cNvPr id="147" name="reproductive-system-illustrating-menstruation.jpg" descr="reproductive-system-illustrating-menstruation.jpg"/>
          <p:cNvPicPr>
            <a:picLocks noChangeAspect="1"/>
          </p:cNvPicPr>
          <p:nvPr/>
        </p:nvPicPr>
        <p:blipFill>
          <a:blip r:embed="rId2">
            <a:extLst/>
          </a:blip>
          <a:srcRect l="16621" t="0" r="16621" b="0"/>
          <a:stretch>
            <a:fillRect/>
          </a:stretch>
        </p:blipFill>
        <p:spPr>
          <a:xfrm>
            <a:off x="14195924" y="3765897"/>
            <a:ext cx="8622606" cy="86226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Czerwona łódka zacumowana przy pomoście na rzece z drzewami wzdłuż linii brzegowej i zachmurzonym błękitnym niebem w tle" descr="Czerwona łódka zacumowana przy pomoście na rzece z drzewami wzdłuż linii brzegowej i zachmurzonym błękitnym niebem w tl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527" r="0" b="527"/>
          <a:stretch>
            <a:fillRect/>
          </a:stretch>
        </p:blipFill>
        <p:spPr>
          <a:xfrm>
            <a:off x="13129046" y="3641951"/>
            <a:ext cx="8946309" cy="8851901"/>
          </a:xfrm>
          <a:prstGeom prst="rect">
            <a:avLst/>
          </a:prstGeom>
        </p:spPr>
      </p:pic>
      <p:sp>
        <p:nvSpPr>
          <p:cNvPr id="150" name="przygotowanie do ivf - Kr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przygotowanie do ivf - Krew</a:t>
            </a:r>
          </a:p>
        </p:txBody>
      </p:sp>
      <p:sp>
        <p:nvSpPr>
          <p:cNvPr id="151" name="5-8 d.c. budowanie Krwi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5-8 d.c. budowanie Krwi</a:t>
            </a:r>
          </a:p>
          <a:p>
            <a:pPr/>
            <a:r>
              <a:t>Wzmacniamy Krew - wino daktylowe, zupy mocy (Dang Gui, Huang Qi), kleik z adzuki, wątróbka, sok z buraka, floradix, jajko na miękko </a:t>
            </a:r>
          </a:p>
          <a:p>
            <a:pPr/>
            <a:r>
              <a:t>akupunktura: morze krwi st37+st39, ren24, st37+li10, liv8+ren18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